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02CEF51-542A-4448-AD03-17C18C3C0F45}">
  <a:tblStyle styleId="{E02CEF51-542A-4448-AD03-17C18C3C0F4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2b8b67b7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2b8b67b7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2b8b67b7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2b8b67b7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83bf146d6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3bf146d6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83bf146d6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3bf146d6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83c43ef39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3c43ef39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83c43ef39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3c43ef39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3c43ef39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3c43ef39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83c43ef39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3c43ef39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3c43ef39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3c43ef39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83c43ef396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3c43ef396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729694be5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729694be5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29694be5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29694be5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83cb74012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3cb74012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7f89fd271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f89fd27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f89fd271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f89fd271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29694be57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29694be57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29694be5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29694be5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35a1384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35a1384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2b8b67b7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2b8b67b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health.harvard.edu/a-through-c" TargetMode="External"/><Relationship Id="rId4" Type="http://schemas.openxmlformats.org/officeDocument/2006/relationships/image" Target="../media/image24.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22.png"/><Relationship Id="rId5"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kovcomp.co.uk/wordstat/LIWC.html" TargetMode="Externa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 y="0"/>
            <a:ext cx="9144002" cy="5143500"/>
          </a:xfrm>
          <a:prstGeom prst="rect">
            <a:avLst/>
          </a:prstGeom>
          <a:noFill/>
          <a:ln>
            <a:noFill/>
          </a:ln>
        </p:spPr>
      </p:pic>
      <p:sp>
        <p:nvSpPr>
          <p:cNvPr id="55" name="Google Shape;55;p13"/>
          <p:cNvSpPr txBox="1"/>
          <p:nvPr>
            <p:ph type="ctrTitle"/>
          </p:nvPr>
        </p:nvSpPr>
        <p:spPr>
          <a:xfrm>
            <a:off x="0" y="102875"/>
            <a:ext cx="6339300" cy="95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Prescription</a:t>
            </a:r>
            <a:r>
              <a:rPr b="1" lang="en"/>
              <a:t> Drugs</a:t>
            </a:r>
            <a:endParaRPr b="1"/>
          </a:p>
        </p:txBody>
      </p:sp>
      <p:sp>
        <p:nvSpPr>
          <p:cNvPr id="56" name="Google Shape;56;p13"/>
          <p:cNvSpPr txBox="1"/>
          <p:nvPr>
            <p:ph idx="1" type="subTitle"/>
          </p:nvPr>
        </p:nvSpPr>
        <p:spPr>
          <a:xfrm>
            <a:off x="80250" y="958500"/>
            <a:ext cx="4638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Listed and Unlisted Side Effects analysis using Twitter </a:t>
            </a:r>
            <a:endParaRPr sz="2400"/>
          </a:p>
        </p:txBody>
      </p:sp>
      <p:sp>
        <p:nvSpPr>
          <p:cNvPr id="57" name="Google Shape;57;p13"/>
          <p:cNvSpPr txBox="1"/>
          <p:nvPr/>
        </p:nvSpPr>
        <p:spPr>
          <a:xfrm>
            <a:off x="0" y="4505750"/>
            <a:ext cx="91440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 </a:t>
            </a:r>
            <a:r>
              <a:rPr lang="en" sz="1800"/>
              <a:t>Jigyasa Sachdeva, Karansinh Raj, Marta Turowski, Pawan Chawla</a:t>
            </a:r>
            <a:endParaRPr sz="2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265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t>Bag of side effects and synonyms</a:t>
            </a:r>
            <a:endParaRPr u="sng"/>
          </a:p>
        </p:txBody>
      </p:sp>
      <p:sp>
        <p:nvSpPr>
          <p:cNvPr id="127" name="Google Shape;127;p22"/>
          <p:cNvSpPr txBox="1"/>
          <p:nvPr>
            <p:ph idx="1" type="body"/>
          </p:nvPr>
        </p:nvSpPr>
        <p:spPr>
          <a:xfrm>
            <a:off x="246900" y="927150"/>
            <a:ext cx="8650200" cy="1644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bag of </a:t>
            </a:r>
            <a:r>
              <a:rPr b="1" lang="en"/>
              <a:t>2100 words </a:t>
            </a:r>
            <a:r>
              <a:rPr lang="en"/>
              <a:t>related to medical conditions, symptoms and side effects were scraped from: </a:t>
            </a:r>
            <a:r>
              <a:rPr lang="en" u="sng">
                <a:solidFill>
                  <a:schemeClr val="hlink"/>
                </a:solidFill>
                <a:hlinkClick r:id="rId3"/>
              </a:rPr>
              <a:t>https://www.health.harvard.edu/a-through-c</a:t>
            </a:r>
            <a:r>
              <a:rPr lang="en"/>
              <a:t> </a:t>
            </a:r>
            <a:endParaRPr/>
          </a:p>
          <a:p>
            <a:pPr indent="-342900" lvl="0" marL="457200" rtl="0" algn="l">
              <a:spcBef>
                <a:spcPts val="0"/>
              </a:spcBef>
              <a:spcAft>
                <a:spcPts val="0"/>
              </a:spcAft>
              <a:buSzPts val="1800"/>
              <a:buChar char="-"/>
            </a:pPr>
            <a:r>
              <a:rPr lang="en"/>
              <a:t>Further the bag was magnified to </a:t>
            </a:r>
            <a:r>
              <a:rPr b="1" lang="en"/>
              <a:t>3448 unique</a:t>
            </a:r>
            <a:r>
              <a:rPr b="1" lang="en"/>
              <a:t> </a:t>
            </a:r>
            <a:r>
              <a:rPr lang="en"/>
              <a:t>key-words to include synonyms using </a:t>
            </a:r>
            <a:r>
              <a:rPr b="1" lang="en"/>
              <a:t>synsets </a:t>
            </a:r>
            <a:r>
              <a:rPr lang="en"/>
              <a:t>from</a:t>
            </a:r>
            <a:r>
              <a:rPr b="1" lang="en"/>
              <a:t> nltk:corpus</a:t>
            </a:r>
            <a:r>
              <a:rPr lang="en"/>
              <a:t>. </a:t>
            </a:r>
            <a:endParaRPr/>
          </a:p>
        </p:txBody>
      </p:sp>
      <p:pic>
        <p:nvPicPr>
          <p:cNvPr id="128" name="Google Shape;128;p22"/>
          <p:cNvPicPr preferRelativeResize="0"/>
          <p:nvPr/>
        </p:nvPicPr>
        <p:blipFill>
          <a:blip r:embed="rId4">
            <a:alphaModFix/>
          </a:blip>
          <a:stretch>
            <a:fillRect/>
          </a:stretch>
        </p:blipFill>
        <p:spPr>
          <a:xfrm>
            <a:off x="449100" y="2339800"/>
            <a:ext cx="5279400" cy="2660825"/>
          </a:xfrm>
          <a:prstGeom prst="rect">
            <a:avLst/>
          </a:prstGeom>
          <a:noFill/>
          <a:ln>
            <a:noFill/>
          </a:ln>
        </p:spPr>
      </p:pic>
      <p:pic>
        <p:nvPicPr>
          <p:cNvPr id="129" name="Google Shape;129;p22"/>
          <p:cNvPicPr preferRelativeResize="0"/>
          <p:nvPr/>
        </p:nvPicPr>
        <p:blipFill>
          <a:blip r:embed="rId5">
            <a:alphaModFix/>
          </a:blip>
          <a:stretch>
            <a:fillRect/>
          </a:stretch>
        </p:blipFill>
        <p:spPr>
          <a:xfrm>
            <a:off x="5923113" y="2787500"/>
            <a:ext cx="2847975" cy="1600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23"/>
          <p:cNvPicPr preferRelativeResize="0"/>
          <p:nvPr/>
        </p:nvPicPr>
        <p:blipFill>
          <a:blip r:embed="rId3">
            <a:alphaModFix/>
          </a:blip>
          <a:stretch>
            <a:fillRect/>
          </a:stretch>
        </p:blipFill>
        <p:spPr>
          <a:xfrm>
            <a:off x="6953250" y="0"/>
            <a:ext cx="2190750" cy="1524000"/>
          </a:xfrm>
          <a:prstGeom prst="rect">
            <a:avLst/>
          </a:prstGeom>
          <a:noFill/>
          <a:ln>
            <a:noFill/>
          </a:ln>
        </p:spPr>
      </p:pic>
      <p:sp>
        <p:nvSpPr>
          <p:cNvPr id="135" name="Google Shape;135;p23"/>
          <p:cNvSpPr txBox="1"/>
          <p:nvPr>
            <p:ph type="title"/>
          </p:nvPr>
        </p:nvSpPr>
        <p:spPr>
          <a:xfrm>
            <a:off x="0" y="55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Search algorithm for identifying useful tweets</a:t>
            </a:r>
            <a:endParaRPr u="sng"/>
          </a:p>
        </p:txBody>
      </p:sp>
      <p:sp>
        <p:nvSpPr>
          <p:cNvPr id="136" name="Google Shape;136;p23"/>
          <p:cNvSpPr txBox="1"/>
          <p:nvPr/>
        </p:nvSpPr>
        <p:spPr>
          <a:xfrm>
            <a:off x="618363" y="677275"/>
            <a:ext cx="6836400" cy="5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This algorithm compares the bag of side effects with the lemmatized tweets</a:t>
            </a:r>
            <a:endParaRPr/>
          </a:p>
          <a:p>
            <a:pPr indent="-317500" lvl="0" marL="457200" rtl="0" algn="l">
              <a:spcBef>
                <a:spcPts val="0"/>
              </a:spcBef>
              <a:spcAft>
                <a:spcPts val="0"/>
              </a:spcAft>
              <a:buSzPts val="1400"/>
              <a:buChar char="-"/>
            </a:pPr>
            <a:r>
              <a:rPr lang="en"/>
              <a:t>It generates a word list as an output</a:t>
            </a:r>
            <a:endParaRPr/>
          </a:p>
        </p:txBody>
      </p:sp>
      <p:pic>
        <p:nvPicPr>
          <p:cNvPr id="137" name="Google Shape;137;p23"/>
          <p:cNvPicPr preferRelativeResize="0"/>
          <p:nvPr/>
        </p:nvPicPr>
        <p:blipFill>
          <a:blip r:embed="rId4">
            <a:alphaModFix/>
          </a:blip>
          <a:stretch>
            <a:fillRect/>
          </a:stretch>
        </p:blipFill>
        <p:spPr>
          <a:xfrm>
            <a:off x="939863" y="1249975"/>
            <a:ext cx="6193426" cy="3773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24"/>
          <p:cNvPicPr preferRelativeResize="0"/>
          <p:nvPr/>
        </p:nvPicPr>
        <p:blipFill>
          <a:blip r:embed="rId3">
            <a:alphaModFix/>
          </a:blip>
          <a:stretch>
            <a:fillRect/>
          </a:stretch>
        </p:blipFill>
        <p:spPr>
          <a:xfrm>
            <a:off x="1014350" y="152400"/>
            <a:ext cx="7317675"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74975" y="209800"/>
            <a:ext cx="9144000" cy="57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Unlisted Side Effects: Proportion and Side Effects</a:t>
            </a:r>
            <a:endParaRPr sz="3200"/>
          </a:p>
        </p:txBody>
      </p:sp>
      <p:pic>
        <p:nvPicPr>
          <p:cNvPr id="148" name="Google Shape;148;p25"/>
          <p:cNvPicPr preferRelativeResize="0"/>
          <p:nvPr/>
        </p:nvPicPr>
        <p:blipFill>
          <a:blip r:embed="rId3">
            <a:alphaModFix/>
          </a:blip>
          <a:stretch>
            <a:fillRect/>
          </a:stretch>
        </p:blipFill>
        <p:spPr>
          <a:xfrm>
            <a:off x="394125" y="3403334"/>
            <a:ext cx="8355751" cy="1557166"/>
          </a:xfrm>
          <a:prstGeom prst="rect">
            <a:avLst/>
          </a:prstGeom>
          <a:noFill/>
          <a:ln>
            <a:noFill/>
          </a:ln>
        </p:spPr>
      </p:pic>
      <p:sp>
        <p:nvSpPr>
          <p:cNvPr id="149" name="Google Shape;149;p25"/>
          <p:cNvSpPr txBox="1"/>
          <p:nvPr/>
        </p:nvSpPr>
        <p:spPr>
          <a:xfrm>
            <a:off x="326375" y="3028838"/>
            <a:ext cx="1514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5"/>
          <p:cNvSpPr txBox="1"/>
          <p:nvPr/>
        </p:nvSpPr>
        <p:spPr>
          <a:xfrm>
            <a:off x="254925" y="2301738"/>
            <a:ext cx="1514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25"/>
          <p:cNvPicPr preferRelativeResize="0"/>
          <p:nvPr/>
        </p:nvPicPr>
        <p:blipFill>
          <a:blip r:embed="rId4">
            <a:alphaModFix/>
          </a:blip>
          <a:stretch>
            <a:fillRect/>
          </a:stretch>
        </p:blipFill>
        <p:spPr>
          <a:xfrm>
            <a:off x="2154950" y="900962"/>
            <a:ext cx="4697242" cy="2381201"/>
          </a:xfrm>
          <a:prstGeom prst="rect">
            <a:avLst/>
          </a:prstGeom>
          <a:noFill/>
          <a:ln>
            <a:noFill/>
          </a:ln>
        </p:spPr>
      </p:pic>
      <p:sp>
        <p:nvSpPr>
          <p:cNvPr id="152" name="Google Shape;152;p25"/>
          <p:cNvSpPr txBox="1"/>
          <p:nvPr/>
        </p:nvSpPr>
        <p:spPr>
          <a:xfrm>
            <a:off x="394125" y="2624425"/>
            <a:ext cx="12798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Albuterol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8" name="Google Shape;158;p26"/>
          <p:cNvPicPr preferRelativeResize="0"/>
          <p:nvPr/>
        </p:nvPicPr>
        <p:blipFill>
          <a:blip r:embed="rId3">
            <a:alphaModFix/>
          </a:blip>
          <a:stretch>
            <a:fillRect/>
          </a:stretch>
        </p:blipFill>
        <p:spPr>
          <a:xfrm>
            <a:off x="128938" y="3375500"/>
            <a:ext cx="8886125" cy="1588150"/>
          </a:xfrm>
          <a:prstGeom prst="rect">
            <a:avLst/>
          </a:prstGeom>
          <a:noFill/>
          <a:ln>
            <a:noFill/>
          </a:ln>
        </p:spPr>
      </p:pic>
      <p:sp>
        <p:nvSpPr>
          <p:cNvPr id="159" name="Google Shape;159;p26"/>
          <p:cNvSpPr txBox="1"/>
          <p:nvPr/>
        </p:nvSpPr>
        <p:spPr>
          <a:xfrm>
            <a:off x="67675" y="1256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Amoxicillin</a:t>
            </a:r>
            <a:endParaRPr/>
          </a:p>
        </p:txBody>
      </p:sp>
      <p:pic>
        <p:nvPicPr>
          <p:cNvPr id="160" name="Google Shape;160;p26"/>
          <p:cNvPicPr preferRelativeResize="0"/>
          <p:nvPr/>
        </p:nvPicPr>
        <p:blipFill>
          <a:blip r:embed="rId4">
            <a:alphaModFix/>
          </a:blip>
          <a:stretch>
            <a:fillRect/>
          </a:stretch>
        </p:blipFill>
        <p:spPr>
          <a:xfrm>
            <a:off x="1617325" y="187375"/>
            <a:ext cx="5904774" cy="3050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7"/>
          <p:cNvSpPr txBox="1"/>
          <p:nvPr/>
        </p:nvSpPr>
        <p:spPr>
          <a:xfrm>
            <a:off x="204950" y="193188"/>
            <a:ext cx="1514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Levothyroxine</a:t>
            </a:r>
            <a:endParaRPr/>
          </a:p>
        </p:txBody>
      </p:sp>
      <p:sp>
        <p:nvSpPr>
          <p:cNvPr id="166" name="Google Shape;166;p27"/>
          <p:cNvSpPr txBox="1"/>
          <p:nvPr/>
        </p:nvSpPr>
        <p:spPr>
          <a:xfrm>
            <a:off x="254925" y="2962813"/>
            <a:ext cx="1514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27"/>
          <p:cNvPicPr preferRelativeResize="0"/>
          <p:nvPr/>
        </p:nvPicPr>
        <p:blipFill>
          <a:blip r:embed="rId3">
            <a:alphaModFix/>
          </a:blip>
          <a:stretch>
            <a:fillRect/>
          </a:stretch>
        </p:blipFill>
        <p:spPr>
          <a:xfrm>
            <a:off x="435213" y="3232825"/>
            <a:ext cx="8273579" cy="1712712"/>
          </a:xfrm>
          <a:prstGeom prst="rect">
            <a:avLst/>
          </a:prstGeom>
          <a:noFill/>
          <a:ln>
            <a:noFill/>
          </a:ln>
        </p:spPr>
      </p:pic>
      <p:pic>
        <p:nvPicPr>
          <p:cNvPr id="168" name="Google Shape;168;p27"/>
          <p:cNvPicPr preferRelativeResize="0"/>
          <p:nvPr/>
        </p:nvPicPr>
        <p:blipFill>
          <a:blip r:embed="rId4">
            <a:alphaModFix/>
          </a:blip>
          <a:stretch>
            <a:fillRect/>
          </a:stretch>
        </p:blipFill>
        <p:spPr>
          <a:xfrm>
            <a:off x="1922025" y="152400"/>
            <a:ext cx="5536286" cy="2928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4" name="Google Shape;174;p28"/>
          <p:cNvPicPr preferRelativeResize="0"/>
          <p:nvPr/>
        </p:nvPicPr>
        <p:blipFill>
          <a:blip r:embed="rId3">
            <a:alphaModFix/>
          </a:blip>
          <a:stretch>
            <a:fillRect/>
          </a:stretch>
        </p:blipFill>
        <p:spPr>
          <a:xfrm>
            <a:off x="487775" y="3355251"/>
            <a:ext cx="8273577" cy="1682447"/>
          </a:xfrm>
          <a:prstGeom prst="rect">
            <a:avLst/>
          </a:prstGeom>
          <a:noFill/>
          <a:ln>
            <a:noFill/>
          </a:ln>
        </p:spPr>
      </p:pic>
      <p:sp>
        <p:nvSpPr>
          <p:cNvPr id="175" name="Google Shape;175;p28"/>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Lipitor</a:t>
            </a:r>
            <a:endParaRPr/>
          </a:p>
        </p:txBody>
      </p:sp>
      <p:pic>
        <p:nvPicPr>
          <p:cNvPr id="176" name="Google Shape;176;p28"/>
          <p:cNvPicPr preferRelativeResize="0"/>
          <p:nvPr/>
        </p:nvPicPr>
        <p:blipFill>
          <a:blip r:embed="rId4">
            <a:alphaModFix/>
          </a:blip>
          <a:stretch>
            <a:fillRect/>
          </a:stretch>
        </p:blipFill>
        <p:spPr>
          <a:xfrm>
            <a:off x="1865725" y="152400"/>
            <a:ext cx="5748393" cy="3000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9"/>
          <p:cNvSpPr txBox="1"/>
          <p:nvPr/>
        </p:nvSpPr>
        <p:spPr>
          <a:xfrm>
            <a:off x="117525" y="143213"/>
            <a:ext cx="1514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t>
            </a:r>
            <a:r>
              <a:rPr lang="en"/>
              <a:t>eurontin</a:t>
            </a:r>
            <a:endParaRPr/>
          </a:p>
        </p:txBody>
      </p:sp>
      <p:sp>
        <p:nvSpPr>
          <p:cNvPr id="182" name="Google Shape;182;p29"/>
          <p:cNvSpPr txBox="1"/>
          <p:nvPr/>
        </p:nvSpPr>
        <p:spPr>
          <a:xfrm>
            <a:off x="0" y="3317225"/>
            <a:ext cx="1514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9"/>
          <p:cNvPicPr preferRelativeResize="0"/>
          <p:nvPr/>
        </p:nvPicPr>
        <p:blipFill>
          <a:blip r:embed="rId3">
            <a:alphaModFix/>
          </a:blip>
          <a:stretch>
            <a:fillRect/>
          </a:stretch>
        </p:blipFill>
        <p:spPr>
          <a:xfrm>
            <a:off x="296750" y="3317225"/>
            <a:ext cx="8355749" cy="1735664"/>
          </a:xfrm>
          <a:prstGeom prst="rect">
            <a:avLst/>
          </a:prstGeom>
          <a:noFill/>
          <a:ln>
            <a:noFill/>
          </a:ln>
        </p:spPr>
      </p:pic>
      <p:pic>
        <p:nvPicPr>
          <p:cNvPr id="184" name="Google Shape;184;p29"/>
          <p:cNvPicPr preferRelativeResize="0"/>
          <p:nvPr/>
        </p:nvPicPr>
        <p:blipFill>
          <a:blip r:embed="rId4">
            <a:alphaModFix/>
          </a:blip>
          <a:stretch>
            <a:fillRect/>
          </a:stretch>
        </p:blipFill>
        <p:spPr>
          <a:xfrm>
            <a:off x="1784625" y="152400"/>
            <a:ext cx="6087476" cy="30124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0" name="Google Shape;190;p30"/>
          <p:cNvPicPr preferRelativeResize="0"/>
          <p:nvPr/>
        </p:nvPicPr>
        <p:blipFill>
          <a:blip r:embed="rId3">
            <a:alphaModFix/>
          </a:blip>
          <a:stretch>
            <a:fillRect/>
          </a:stretch>
        </p:blipFill>
        <p:spPr>
          <a:xfrm>
            <a:off x="446675" y="3443402"/>
            <a:ext cx="8355751" cy="1547698"/>
          </a:xfrm>
          <a:prstGeom prst="rect">
            <a:avLst/>
          </a:prstGeom>
          <a:noFill/>
          <a:ln>
            <a:noFill/>
          </a:ln>
        </p:spPr>
      </p:pic>
      <p:sp>
        <p:nvSpPr>
          <p:cNvPr id="191" name="Google Shape;191;p30"/>
          <p:cNvSpPr txBox="1"/>
          <p:nvPr/>
        </p:nvSpPr>
        <p:spPr>
          <a:xfrm>
            <a:off x="237350" y="174875"/>
            <a:ext cx="2762700" cy="28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Warfarin</a:t>
            </a:r>
            <a:endParaRPr/>
          </a:p>
        </p:txBody>
      </p:sp>
      <p:pic>
        <p:nvPicPr>
          <p:cNvPr id="192" name="Google Shape;192;p30"/>
          <p:cNvPicPr preferRelativeResize="0"/>
          <p:nvPr/>
        </p:nvPicPr>
        <p:blipFill>
          <a:blip r:embed="rId4">
            <a:alphaModFix/>
          </a:blip>
          <a:stretch>
            <a:fillRect/>
          </a:stretch>
        </p:blipFill>
        <p:spPr>
          <a:xfrm>
            <a:off x="1566000" y="174875"/>
            <a:ext cx="5864599" cy="3147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Google Shape;197;p31"/>
          <p:cNvPicPr preferRelativeResize="0"/>
          <p:nvPr/>
        </p:nvPicPr>
        <p:blipFill>
          <a:blip r:embed="rId3">
            <a:alphaModFix/>
          </a:blip>
          <a:stretch>
            <a:fillRect/>
          </a:stretch>
        </p:blipFill>
        <p:spPr>
          <a:xfrm>
            <a:off x="394125" y="3273025"/>
            <a:ext cx="8355751" cy="1744700"/>
          </a:xfrm>
          <a:prstGeom prst="rect">
            <a:avLst/>
          </a:prstGeom>
          <a:noFill/>
          <a:ln>
            <a:noFill/>
          </a:ln>
        </p:spPr>
      </p:pic>
      <p:sp>
        <p:nvSpPr>
          <p:cNvPr id="198" name="Google Shape;198;p31"/>
          <p:cNvSpPr txBox="1"/>
          <p:nvPr/>
        </p:nvSpPr>
        <p:spPr>
          <a:xfrm>
            <a:off x="254925" y="867750"/>
            <a:ext cx="19044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txBox="1"/>
          <p:nvPr/>
        </p:nvSpPr>
        <p:spPr>
          <a:xfrm>
            <a:off x="254925" y="209788"/>
            <a:ext cx="15147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Sertraline</a:t>
            </a:r>
            <a:endParaRPr/>
          </a:p>
        </p:txBody>
      </p:sp>
      <p:pic>
        <p:nvPicPr>
          <p:cNvPr id="200" name="Google Shape;200;p31"/>
          <p:cNvPicPr preferRelativeResize="0"/>
          <p:nvPr/>
        </p:nvPicPr>
        <p:blipFill>
          <a:blip r:embed="rId4">
            <a:alphaModFix/>
          </a:blip>
          <a:stretch>
            <a:fillRect/>
          </a:stretch>
        </p:blipFill>
        <p:spPr>
          <a:xfrm>
            <a:off x="1574700" y="262325"/>
            <a:ext cx="5545349" cy="28583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0" y="1567550"/>
            <a:ext cx="9144000" cy="3728350"/>
          </a:xfrm>
          <a:prstGeom prst="rect">
            <a:avLst/>
          </a:prstGeom>
          <a:noFill/>
          <a:ln>
            <a:noFill/>
          </a:ln>
        </p:spPr>
      </p:pic>
      <p:sp>
        <p:nvSpPr>
          <p:cNvPr id="63" name="Google Shape;63;p14"/>
          <p:cNvSpPr txBox="1"/>
          <p:nvPr>
            <p:ph type="title"/>
          </p:nvPr>
        </p:nvSpPr>
        <p:spPr>
          <a:xfrm>
            <a:off x="1391825" y="171375"/>
            <a:ext cx="65292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u="sng">
                <a:solidFill>
                  <a:srgbClr val="000000"/>
                </a:solidFill>
              </a:rPr>
              <a:t>Objectives</a:t>
            </a:r>
            <a:endParaRPr b="1" sz="3600" u="sng">
              <a:solidFill>
                <a:srgbClr val="000000"/>
              </a:solidFill>
            </a:endParaRPr>
          </a:p>
        </p:txBody>
      </p:sp>
      <p:sp>
        <p:nvSpPr>
          <p:cNvPr id="64" name="Google Shape;64;p14"/>
          <p:cNvSpPr txBox="1"/>
          <p:nvPr>
            <p:ph idx="1" type="body"/>
          </p:nvPr>
        </p:nvSpPr>
        <p:spPr>
          <a:xfrm>
            <a:off x="362850" y="1358950"/>
            <a:ext cx="8418300" cy="18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0000"/>
                </a:solidFill>
              </a:rPr>
              <a:t>Using tweets related to 8 common prescription drugs:</a:t>
            </a:r>
            <a:br>
              <a:rPr lang="en" sz="2400">
                <a:solidFill>
                  <a:srgbClr val="000000"/>
                </a:solidFill>
              </a:rPr>
            </a:br>
            <a:r>
              <a:rPr lang="en" sz="2400">
                <a:solidFill>
                  <a:srgbClr val="000000"/>
                </a:solidFill>
              </a:rPr>
              <a:t>1. </a:t>
            </a:r>
            <a:r>
              <a:rPr lang="en" sz="2400">
                <a:solidFill>
                  <a:srgbClr val="000000"/>
                </a:solidFill>
              </a:rPr>
              <a:t>Analyze proportion of listed side effects </a:t>
            </a:r>
            <a:br>
              <a:rPr lang="en" sz="2400">
                <a:solidFill>
                  <a:srgbClr val="000000"/>
                </a:solidFill>
              </a:rPr>
            </a:br>
            <a:r>
              <a:rPr lang="en" sz="2400">
                <a:solidFill>
                  <a:srgbClr val="000000"/>
                </a:solidFill>
              </a:rPr>
              <a:t>2. Identify unlisted side effects </a:t>
            </a:r>
            <a:endParaRPr sz="2400">
              <a:solidFill>
                <a:srgbClr val="000000"/>
              </a:solidFill>
            </a:endParaRPr>
          </a:p>
          <a:p>
            <a:pPr indent="0" lvl="0" marL="0" rtl="0" algn="ctr">
              <a:spcBef>
                <a:spcPts val="1600"/>
              </a:spcBef>
              <a:spcAft>
                <a:spcPts val="0"/>
              </a:spcAft>
              <a:buNone/>
            </a:pPr>
            <a:r>
              <a:t/>
            </a:r>
            <a:endParaRPr b="1" sz="3400">
              <a:solidFill>
                <a:srgbClr val="434343"/>
              </a:solidFill>
            </a:endParaRPr>
          </a:p>
          <a:p>
            <a:pPr indent="0" lvl="0" marL="0" rtl="0" algn="ctr">
              <a:spcBef>
                <a:spcPts val="1600"/>
              </a:spcBef>
              <a:spcAft>
                <a:spcPts val="1600"/>
              </a:spcAft>
              <a:buNone/>
            </a:pPr>
            <a:r>
              <a:t/>
            </a:r>
            <a:endParaRPr b="1" sz="3400">
              <a:solidFill>
                <a:srgbClr val="43434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3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6" name="Google Shape;206;p32"/>
          <p:cNvSpPr txBox="1"/>
          <p:nvPr>
            <p:ph type="title"/>
          </p:nvPr>
        </p:nvSpPr>
        <p:spPr>
          <a:xfrm>
            <a:off x="218625" y="1057875"/>
            <a:ext cx="5555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rgbClr val="FFFFFF"/>
                </a:solidFill>
              </a:rPr>
              <a:t>Thank You!</a:t>
            </a:r>
            <a:endParaRPr b="1" sz="6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nvSpPr>
        <p:spPr>
          <a:xfrm>
            <a:off x="836700" y="227100"/>
            <a:ext cx="3251100" cy="27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u="sng">
                <a:solidFill>
                  <a:schemeClr val="dk1"/>
                </a:solidFill>
              </a:rPr>
              <a:t>Action Plan</a:t>
            </a:r>
            <a:endParaRPr/>
          </a:p>
        </p:txBody>
      </p:sp>
      <p:pic>
        <p:nvPicPr>
          <p:cNvPr id="70" name="Google Shape;70;p15"/>
          <p:cNvPicPr preferRelativeResize="0"/>
          <p:nvPr/>
        </p:nvPicPr>
        <p:blipFill>
          <a:blip r:embed="rId3">
            <a:alphaModFix/>
          </a:blip>
          <a:stretch>
            <a:fillRect/>
          </a:stretch>
        </p:blipFill>
        <p:spPr>
          <a:xfrm>
            <a:off x="152400" y="1391026"/>
            <a:ext cx="8607075" cy="3600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616150" y="72150"/>
            <a:ext cx="7709100" cy="66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7</a:t>
            </a:r>
            <a:r>
              <a:rPr lang="en" u="sng"/>
              <a:t> Prescription Drugs</a:t>
            </a:r>
            <a:endParaRPr u="sng"/>
          </a:p>
        </p:txBody>
      </p:sp>
      <p:graphicFrame>
        <p:nvGraphicFramePr>
          <p:cNvPr id="76" name="Google Shape;76;p16"/>
          <p:cNvGraphicFramePr/>
          <p:nvPr/>
        </p:nvGraphicFramePr>
        <p:xfrm>
          <a:off x="154638" y="740850"/>
          <a:ext cx="3000000" cy="3000000"/>
        </p:xfrm>
        <a:graphic>
          <a:graphicData uri="http://schemas.openxmlformats.org/drawingml/2006/table">
            <a:tbl>
              <a:tblPr>
                <a:noFill/>
                <a:tableStyleId>{E02CEF51-542A-4448-AD03-17C18C3C0F45}</a:tableStyleId>
              </a:tblPr>
              <a:tblGrid>
                <a:gridCol w="2885400"/>
                <a:gridCol w="3798775"/>
                <a:gridCol w="2150550"/>
              </a:tblGrid>
              <a:tr h="327475">
                <a:tc>
                  <a:txBody>
                    <a:bodyPr/>
                    <a:lstStyle/>
                    <a:p>
                      <a:pPr indent="0" lvl="0" marL="0" rtl="0" algn="l">
                        <a:spcBef>
                          <a:spcPts val="0"/>
                        </a:spcBef>
                        <a:spcAft>
                          <a:spcPts val="0"/>
                        </a:spcAft>
                        <a:buNone/>
                      </a:pPr>
                      <a:r>
                        <a:rPr b="1" lang="en" u="sng"/>
                        <a:t>Drug Name</a:t>
                      </a:r>
                      <a:endParaRPr b="1" u="sng"/>
                    </a:p>
                  </a:txBody>
                  <a:tcPr marT="91425" marB="91425" marR="91425" marL="91425">
                    <a:solidFill>
                      <a:srgbClr val="FFFFFF"/>
                    </a:solidFill>
                  </a:tcPr>
                </a:tc>
                <a:tc>
                  <a:txBody>
                    <a:bodyPr/>
                    <a:lstStyle/>
                    <a:p>
                      <a:pPr indent="0" lvl="0" marL="0" rtl="0" algn="l">
                        <a:spcBef>
                          <a:spcPts val="0"/>
                        </a:spcBef>
                        <a:spcAft>
                          <a:spcPts val="0"/>
                        </a:spcAft>
                        <a:buNone/>
                      </a:pPr>
                      <a:r>
                        <a:rPr b="1" lang="en" u="sng"/>
                        <a:t>Side Effects</a:t>
                      </a:r>
                      <a:endParaRPr b="1" u="sng"/>
                    </a:p>
                  </a:txBody>
                  <a:tcPr marT="91425" marB="91425" marR="91425" marL="91425">
                    <a:solidFill>
                      <a:srgbClr val="FFFFFF"/>
                    </a:solidFill>
                  </a:tcPr>
                </a:tc>
                <a:tc>
                  <a:txBody>
                    <a:bodyPr/>
                    <a:lstStyle/>
                    <a:p>
                      <a:pPr indent="0" lvl="0" marL="0" rtl="0" algn="l">
                        <a:spcBef>
                          <a:spcPts val="0"/>
                        </a:spcBef>
                        <a:spcAft>
                          <a:spcPts val="0"/>
                        </a:spcAft>
                        <a:buNone/>
                      </a:pPr>
                      <a:r>
                        <a:rPr b="1" lang="en" u="sng"/>
                        <a:t>Image</a:t>
                      </a:r>
                      <a:endParaRPr b="1" u="sng"/>
                    </a:p>
                  </a:txBody>
                  <a:tcPr marT="91425" marB="91425" marR="91425" marL="91425">
                    <a:solidFill>
                      <a:srgbClr val="FFFFFF"/>
                    </a:solidFill>
                  </a:tcPr>
                </a:tc>
              </a:tr>
              <a:tr h="1338900">
                <a:tc>
                  <a:txBody>
                    <a:bodyPr/>
                    <a:lstStyle/>
                    <a:p>
                      <a:pPr indent="0" lvl="0" marL="0" rtl="0" algn="l">
                        <a:spcBef>
                          <a:spcPts val="0"/>
                        </a:spcBef>
                        <a:spcAft>
                          <a:spcPts val="0"/>
                        </a:spcAft>
                        <a:buNone/>
                      </a:pPr>
                      <a:r>
                        <a:rPr b="1" lang="en" u="sng"/>
                        <a:t>Lipitor/ </a:t>
                      </a:r>
                      <a:r>
                        <a:rPr b="1" lang="en" u="sng">
                          <a:solidFill>
                            <a:schemeClr val="dk1"/>
                          </a:solidFill>
                        </a:rPr>
                        <a:t>Atorvastatin </a:t>
                      </a:r>
                      <a:br>
                        <a:rPr lang="en" sz="1200"/>
                      </a:br>
                      <a:r>
                        <a:rPr b="1" lang="en" sz="1200"/>
                        <a:t>Use</a:t>
                      </a:r>
                      <a:r>
                        <a:rPr lang="en" sz="1200"/>
                        <a:t>: </a:t>
                      </a:r>
                      <a:r>
                        <a:rPr lang="en" sz="1200">
                          <a:solidFill>
                            <a:schemeClr val="dk1"/>
                          </a:solidFill>
                        </a:rPr>
                        <a:t>Cholesterol lowering drug</a:t>
                      </a:r>
                      <a:br>
                        <a:rPr lang="en" sz="1200"/>
                      </a:br>
                      <a:r>
                        <a:rPr b="1" lang="en" sz="1200"/>
                        <a:t>Brand names:</a:t>
                      </a:r>
                      <a:r>
                        <a:rPr lang="en" sz="1200"/>
                        <a:t> </a:t>
                      </a:r>
                      <a:r>
                        <a:rPr lang="en" sz="1200">
                          <a:solidFill>
                            <a:schemeClr val="dk1"/>
                          </a:solidFill>
                        </a:rPr>
                        <a:t>Atorvastatin-40; Atorvastatin-80;Auro-Atorvastatin; BIO-Atorvastatin etc. </a:t>
                      </a:r>
                      <a:endParaRPr sz="1200">
                        <a:solidFill>
                          <a:schemeClr val="dk1"/>
                        </a:solidFill>
                        <a:latin typeface="Times New Roman"/>
                        <a:ea typeface="Times New Roman"/>
                        <a:cs typeface="Times New Roman"/>
                        <a:sym typeface="Times New Roman"/>
                      </a:endParaRPr>
                    </a:p>
                  </a:txBody>
                  <a:tcPr marT="91425" marB="91425" marR="91425" marL="91425">
                    <a:solidFill>
                      <a:srgbClr val="FFFFFF"/>
                    </a:solidFill>
                  </a:tcPr>
                </a:tc>
                <a:tc>
                  <a:txBody>
                    <a:bodyPr/>
                    <a:lstStyle/>
                    <a:p>
                      <a:pPr indent="0" lvl="0" marL="0" rtl="0" algn="l">
                        <a:lnSpc>
                          <a:spcPct val="115000"/>
                        </a:lnSpc>
                        <a:spcBef>
                          <a:spcPts val="0"/>
                        </a:spcBef>
                        <a:spcAft>
                          <a:spcPts val="1600"/>
                        </a:spcAft>
                        <a:buNone/>
                      </a:pPr>
                      <a:r>
                        <a:rPr lang="en" sz="1200">
                          <a:solidFill>
                            <a:schemeClr val="dk2"/>
                          </a:solidFill>
                        </a:rPr>
                        <a:t>Arthralgia, Limb pain, Nasopharyngitis; Hemorrhagic stroke; Urticaria, bullous rash, Diabetes mellitus, hyperglycemia, Nausea, dyspepsia, Urinary tract infection, Increased serum transaminases, Blurred vision, Fever, alopecia etc. </a:t>
                      </a:r>
                      <a:endParaRPr sz="1200">
                        <a:solidFill>
                          <a:schemeClr val="dk2"/>
                        </a:solidFill>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r>
              <a:tr h="1196350">
                <a:tc>
                  <a:txBody>
                    <a:bodyPr/>
                    <a:lstStyle/>
                    <a:p>
                      <a:pPr indent="0" lvl="0" marL="0" rtl="0" algn="l">
                        <a:spcBef>
                          <a:spcPts val="0"/>
                        </a:spcBef>
                        <a:spcAft>
                          <a:spcPts val="0"/>
                        </a:spcAft>
                        <a:buNone/>
                      </a:pPr>
                      <a:r>
                        <a:rPr b="1" lang="en" u="sng">
                          <a:solidFill>
                            <a:schemeClr val="dk1"/>
                          </a:solidFill>
                        </a:rPr>
                        <a:t>Levothyroxine/ Synthroid/ Levoxyl</a:t>
                      </a:r>
                      <a:endParaRPr b="1" u="sng">
                        <a:solidFill>
                          <a:schemeClr val="dk1"/>
                        </a:solidFill>
                      </a:endParaRPr>
                    </a:p>
                    <a:p>
                      <a:pPr indent="0" lvl="0" marL="0" rtl="0" algn="l">
                        <a:spcBef>
                          <a:spcPts val="0"/>
                        </a:spcBef>
                        <a:spcAft>
                          <a:spcPts val="0"/>
                        </a:spcAft>
                        <a:buNone/>
                      </a:pPr>
                      <a:r>
                        <a:rPr b="1" lang="en" sz="1200">
                          <a:solidFill>
                            <a:schemeClr val="dk1"/>
                          </a:solidFill>
                        </a:rPr>
                        <a:t>Use: </a:t>
                      </a:r>
                      <a:r>
                        <a:rPr lang="en" sz="1200">
                          <a:solidFill>
                            <a:schemeClr val="dk1"/>
                          </a:solidFill>
                        </a:rPr>
                        <a:t>Thyroid Hormone Replacement</a:t>
                      </a:r>
                      <a:br>
                        <a:rPr lang="en" sz="1200">
                          <a:solidFill>
                            <a:schemeClr val="dk1"/>
                          </a:solidFill>
                        </a:rPr>
                      </a:br>
                      <a:r>
                        <a:rPr b="1" lang="en" sz="1200">
                          <a:solidFill>
                            <a:schemeClr val="dk1"/>
                          </a:solidFill>
                        </a:rPr>
                        <a:t>Brand names:</a:t>
                      </a:r>
                      <a:r>
                        <a:rPr lang="en" sz="1200">
                          <a:solidFill>
                            <a:schemeClr val="dk1"/>
                          </a:solidFill>
                        </a:rPr>
                        <a:t> Euthyrox, Levoxyl, Synthroid, Tirosint etc. </a:t>
                      </a:r>
                      <a:endParaRPr sz="1200">
                        <a:solidFill>
                          <a:schemeClr val="dk1"/>
                        </a:solidFill>
                      </a:endParaRPr>
                    </a:p>
                  </a:txBody>
                  <a:tcPr marT="91425" marB="91425" marR="91425" marL="91425">
                    <a:solidFill>
                      <a:srgbClr val="FFFFFF"/>
                    </a:solidFill>
                  </a:tcPr>
                </a:tc>
                <a:tc>
                  <a:txBody>
                    <a:bodyPr/>
                    <a:lstStyle/>
                    <a:p>
                      <a:pPr indent="0" lvl="0" marL="0" rtl="0" algn="l">
                        <a:lnSpc>
                          <a:spcPct val="115000"/>
                        </a:lnSpc>
                        <a:spcBef>
                          <a:spcPts val="0"/>
                        </a:spcBef>
                        <a:spcAft>
                          <a:spcPts val="1600"/>
                        </a:spcAft>
                        <a:buNone/>
                      </a:pPr>
                      <a:r>
                        <a:rPr lang="en" sz="1200">
                          <a:solidFill>
                            <a:schemeClr val="dk2"/>
                          </a:solidFill>
                        </a:rPr>
                        <a:t>Angina pectoris, cardiac arrhythmia, Anxiety,emotional lability, Alopecia, diaphoresis, Goiter, menstrual disease, Reduced fertility, muscle spasm, Dyspnea etc. </a:t>
                      </a:r>
                      <a:endParaRPr>
                        <a:solidFill>
                          <a:schemeClr val="dk2"/>
                        </a:solidFill>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r>
              <a:tr h="1221500">
                <a:tc>
                  <a:txBody>
                    <a:bodyPr/>
                    <a:lstStyle/>
                    <a:p>
                      <a:pPr indent="0" lvl="0" marL="0" rtl="0" algn="l">
                        <a:spcBef>
                          <a:spcPts val="0"/>
                        </a:spcBef>
                        <a:spcAft>
                          <a:spcPts val="0"/>
                        </a:spcAft>
                        <a:buNone/>
                      </a:pPr>
                      <a:r>
                        <a:t/>
                      </a:r>
                      <a:endParaRPr b="1" sz="1200" u="sng">
                        <a:solidFill>
                          <a:schemeClr val="dk1"/>
                        </a:solidFill>
                      </a:endParaRPr>
                    </a:p>
                  </a:txBody>
                  <a:tcPr marT="91425" marB="91425" marR="91425" marL="91425">
                    <a:solidFill>
                      <a:srgbClr val="FFFFFF"/>
                    </a:solidFill>
                  </a:tcPr>
                </a:tc>
                <a:tc>
                  <a:txBody>
                    <a:bodyPr/>
                    <a:lstStyle/>
                    <a:p>
                      <a:pPr indent="0" lvl="0" marL="0" rtl="0" algn="l">
                        <a:spcBef>
                          <a:spcPts val="0"/>
                        </a:spcBef>
                        <a:spcAft>
                          <a:spcPts val="1600"/>
                        </a:spcAft>
                        <a:buNone/>
                      </a:pPr>
                      <a:r>
                        <a:rPr lang="en" sz="1200">
                          <a:solidFill>
                            <a:schemeClr val="dk2"/>
                          </a:solidFill>
                        </a:rPr>
                        <a:t>drowsiness, ataxia, fatigue, Viral infection, Peripheral edema,  jaundice, Skin rash, excoriation, Weight gain, Fever, anaphylaxis, respiratory depression, Tremor, asthenia, Seasonal allergy etc</a:t>
                      </a:r>
                      <a:endParaRPr sz="1200">
                        <a:solidFill>
                          <a:schemeClr val="dk2"/>
                        </a:solidFill>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r>
            </a:tbl>
          </a:graphicData>
        </a:graphic>
      </p:graphicFrame>
      <p:pic>
        <p:nvPicPr>
          <p:cNvPr id="77" name="Google Shape;77;p16"/>
          <p:cNvPicPr preferRelativeResize="0"/>
          <p:nvPr/>
        </p:nvPicPr>
        <p:blipFill>
          <a:blip r:embed="rId3">
            <a:alphaModFix/>
          </a:blip>
          <a:stretch>
            <a:fillRect/>
          </a:stretch>
        </p:blipFill>
        <p:spPr>
          <a:xfrm>
            <a:off x="7064525" y="1175250"/>
            <a:ext cx="1754049" cy="1315551"/>
          </a:xfrm>
          <a:prstGeom prst="rect">
            <a:avLst/>
          </a:prstGeom>
          <a:noFill/>
          <a:ln>
            <a:noFill/>
          </a:ln>
        </p:spPr>
      </p:pic>
      <p:pic>
        <p:nvPicPr>
          <p:cNvPr id="78" name="Google Shape;78;p16"/>
          <p:cNvPicPr preferRelativeResize="0"/>
          <p:nvPr/>
        </p:nvPicPr>
        <p:blipFill>
          <a:blip r:embed="rId4">
            <a:alphaModFix/>
          </a:blip>
          <a:stretch>
            <a:fillRect/>
          </a:stretch>
        </p:blipFill>
        <p:spPr>
          <a:xfrm>
            <a:off x="7283775" y="2626850"/>
            <a:ext cx="1114849" cy="1114850"/>
          </a:xfrm>
          <a:prstGeom prst="rect">
            <a:avLst/>
          </a:prstGeom>
          <a:noFill/>
          <a:ln>
            <a:noFill/>
          </a:ln>
        </p:spPr>
      </p:pic>
      <p:sp>
        <p:nvSpPr>
          <p:cNvPr id="79" name="Google Shape;79;p16"/>
          <p:cNvSpPr txBox="1"/>
          <p:nvPr/>
        </p:nvSpPr>
        <p:spPr>
          <a:xfrm>
            <a:off x="209975" y="3784950"/>
            <a:ext cx="2829900" cy="26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rPr>
              <a:t>Gabapentin/Neurotin/Gralise</a:t>
            </a:r>
            <a:br>
              <a:rPr b="1" lang="en" sz="1200">
                <a:solidFill>
                  <a:schemeClr val="dk1"/>
                </a:solidFill>
              </a:rPr>
            </a:br>
            <a:r>
              <a:rPr b="1" lang="en" sz="1200">
                <a:solidFill>
                  <a:schemeClr val="dk1"/>
                </a:solidFill>
              </a:rPr>
              <a:t>Use: </a:t>
            </a:r>
            <a:r>
              <a:rPr lang="en" sz="1200">
                <a:solidFill>
                  <a:schemeClr val="dk1"/>
                </a:solidFill>
              </a:rPr>
              <a:t>Pain medicine (non-classical narcotic) and Epilepsy Medicine</a:t>
            </a:r>
            <a:br>
              <a:rPr b="1" lang="en" sz="1200">
                <a:solidFill>
                  <a:schemeClr val="dk1"/>
                </a:solidFill>
              </a:rPr>
            </a:br>
            <a:r>
              <a:rPr b="1" lang="en" sz="1200">
                <a:solidFill>
                  <a:schemeClr val="dk1"/>
                </a:solidFill>
              </a:rPr>
              <a:t>Brand names: </a:t>
            </a:r>
            <a:r>
              <a:rPr lang="en" sz="1200">
                <a:solidFill>
                  <a:schemeClr val="dk1"/>
                </a:solidFill>
              </a:rPr>
              <a:t>Gralise; Starter;</a:t>
            </a:r>
            <a:endParaRPr sz="1200">
              <a:solidFill>
                <a:schemeClr val="dk1"/>
              </a:solidFill>
            </a:endParaRPr>
          </a:p>
          <a:p>
            <a:pPr indent="-292100" lvl="0" marL="0" rtl="0" algn="l">
              <a:spcBef>
                <a:spcPts val="0"/>
              </a:spcBef>
              <a:spcAft>
                <a:spcPts val="0"/>
              </a:spcAft>
              <a:buClr>
                <a:schemeClr val="dk1"/>
              </a:buClr>
              <a:buSzPts val="1000"/>
              <a:buFont typeface="Noto Sans Symbols"/>
              <a:buChar char="●"/>
            </a:pPr>
            <a:r>
              <a:rPr lang="en" sz="1200">
                <a:solidFill>
                  <a:schemeClr val="dk1"/>
                </a:solidFill>
              </a:rPr>
              <a:t>Neurontin</a:t>
            </a:r>
            <a:br>
              <a:rPr lang="en" sz="1200">
                <a:solidFill>
                  <a:schemeClr val="dk1"/>
                </a:solidFill>
                <a:latin typeface="Times New Roman"/>
                <a:ea typeface="Times New Roman"/>
                <a:cs typeface="Times New Roman"/>
                <a:sym typeface="Times New Roman"/>
              </a:rPr>
            </a:br>
            <a:endParaRPr b="1" sz="2800">
              <a:solidFill>
                <a:schemeClr val="dk1"/>
              </a:solidFill>
            </a:endParaRPr>
          </a:p>
        </p:txBody>
      </p:sp>
      <p:pic>
        <p:nvPicPr>
          <p:cNvPr id="80" name="Google Shape;80;p16"/>
          <p:cNvPicPr preferRelativeResize="0"/>
          <p:nvPr/>
        </p:nvPicPr>
        <p:blipFill>
          <a:blip r:embed="rId5">
            <a:alphaModFix/>
          </a:blip>
          <a:stretch>
            <a:fillRect/>
          </a:stretch>
        </p:blipFill>
        <p:spPr>
          <a:xfrm>
            <a:off x="7433625" y="4037625"/>
            <a:ext cx="1015850" cy="1015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86" name="Google Shape;86;p17"/>
          <p:cNvGraphicFramePr/>
          <p:nvPr/>
        </p:nvGraphicFramePr>
        <p:xfrm>
          <a:off x="130150" y="457488"/>
          <a:ext cx="3000000" cy="3000000"/>
        </p:xfrm>
        <a:graphic>
          <a:graphicData uri="http://schemas.openxmlformats.org/drawingml/2006/table">
            <a:tbl>
              <a:tblPr>
                <a:noFill/>
                <a:tableStyleId>{E02CEF51-542A-4448-AD03-17C18C3C0F45}</a:tableStyleId>
              </a:tblPr>
              <a:tblGrid>
                <a:gridCol w="2901400"/>
                <a:gridCol w="3819800"/>
                <a:gridCol w="2162475"/>
              </a:tblGrid>
              <a:tr h="2080500">
                <a:tc>
                  <a:txBody>
                    <a:bodyPr/>
                    <a:lstStyle/>
                    <a:p>
                      <a:pPr indent="0" lvl="0" marL="0" rtl="0" algn="l">
                        <a:spcBef>
                          <a:spcPts val="0"/>
                        </a:spcBef>
                        <a:spcAft>
                          <a:spcPts val="0"/>
                        </a:spcAft>
                        <a:buNone/>
                      </a:pPr>
                      <a:r>
                        <a:rPr b="1" lang="en" u="sng"/>
                        <a:t>Amoxicillin</a:t>
                      </a:r>
                      <a:br>
                        <a:rPr lang="en" sz="1200"/>
                      </a:br>
                      <a:r>
                        <a:rPr b="1" lang="en" sz="1200"/>
                        <a:t>Use:</a:t>
                      </a:r>
                      <a:r>
                        <a:rPr lang="en" sz="1200"/>
                        <a:t> Penicillin based antibiotic</a:t>
                      </a:r>
                      <a:br>
                        <a:rPr lang="en" sz="1200"/>
                      </a:br>
                      <a:r>
                        <a:rPr b="1" lang="en" sz="1200"/>
                        <a:t>Brand names:</a:t>
                      </a:r>
                      <a:r>
                        <a:rPr lang="en" sz="1200"/>
                        <a:t>  Amoxil, Moxatag etc</a:t>
                      </a:r>
                      <a:endParaRPr sz="1200">
                        <a:solidFill>
                          <a:schemeClr val="dk1"/>
                        </a:solidFill>
                        <a:latin typeface="Times New Roman"/>
                        <a:ea typeface="Times New Roman"/>
                        <a:cs typeface="Times New Roman"/>
                        <a:sym typeface="Times New Roman"/>
                      </a:endParaRPr>
                    </a:p>
                  </a:txBody>
                  <a:tcPr marT="91425" marB="91425" marR="91425" marL="91425">
                    <a:solidFill>
                      <a:srgbClr val="FFFFFF"/>
                    </a:solidFill>
                  </a:tcPr>
                </a:tc>
                <a:tc>
                  <a:txBody>
                    <a:bodyPr/>
                    <a:lstStyle/>
                    <a:p>
                      <a:pPr indent="0" lvl="0" marL="0" rtl="0" algn="l">
                        <a:lnSpc>
                          <a:spcPct val="115000"/>
                        </a:lnSpc>
                        <a:spcBef>
                          <a:spcPts val="0"/>
                        </a:spcBef>
                        <a:spcAft>
                          <a:spcPts val="1600"/>
                        </a:spcAft>
                        <a:buNone/>
                      </a:pPr>
                      <a:r>
                        <a:rPr lang="en" sz="1200">
                          <a:solidFill>
                            <a:schemeClr val="dk2"/>
                          </a:solidFill>
                        </a:rPr>
                        <a:t>Headache, Agitation,anxiety, behavioral changes,, Diarrhea, nausea, vomiting, Clostridioides difficile associated diarrhea, hemorrhagic colitis,melanoglossia, mucocutaneous candidiasis, staining of tooth, abdominal pain, Acute generalized exanthematous pustulosis, erythematous maculopapular rash, erythema multiforme, exfoliative dermatitis, toxic epidermal necrolysis, urticaria etc</a:t>
                      </a:r>
                      <a:endParaRPr sz="1200">
                        <a:solidFill>
                          <a:schemeClr val="dk2"/>
                        </a:solidFill>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r>
              <a:tr h="2203425">
                <a:tc>
                  <a:txBody>
                    <a:bodyPr/>
                    <a:lstStyle/>
                    <a:p>
                      <a:pPr indent="0" lvl="0" marL="0" rtl="0" algn="l">
                        <a:spcBef>
                          <a:spcPts val="0"/>
                        </a:spcBef>
                        <a:spcAft>
                          <a:spcPts val="0"/>
                        </a:spcAft>
                        <a:buNone/>
                      </a:pPr>
                      <a:r>
                        <a:rPr b="1" lang="en" u="sng">
                          <a:solidFill>
                            <a:schemeClr val="dk1"/>
                          </a:solidFill>
                        </a:rPr>
                        <a:t>Albuterol</a:t>
                      </a:r>
                      <a:endParaRPr b="1" u="sng">
                        <a:solidFill>
                          <a:schemeClr val="dk1"/>
                        </a:solidFill>
                      </a:endParaRPr>
                    </a:p>
                    <a:p>
                      <a:pPr indent="0" lvl="0" marL="0" rtl="0" algn="l">
                        <a:spcBef>
                          <a:spcPts val="0"/>
                        </a:spcBef>
                        <a:spcAft>
                          <a:spcPts val="0"/>
                        </a:spcAft>
                        <a:buNone/>
                      </a:pPr>
                      <a:r>
                        <a:rPr b="1" lang="en" sz="1200">
                          <a:solidFill>
                            <a:schemeClr val="dk1"/>
                          </a:solidFill>
                        </a:rPr>
                        <a:t>Use</a:t>
                      </a:r>
                      <a:r>
                        <a:rPr lang="en" sz="1200">
                          <a:solidFill>
                            <a:schemeClr val="dk1"/>
                          </a:solidFill>
                        </a:rPr>
                        <a:t>: Asthma rescue drug for bronchospasm</a:t>
                      </a:r>
                      <a:br>
                        <a:rPr lang="en" sz="1200">
                          <a:solidFill>
                            <a:schemeClr val="dk1"/>
                          </a:solidFill>
                        </a:rPr>
                      </a:br>
                      <a:r>
                        <a:rPr b="1" lang="en" sz="1200">
                          <a:solidFill>
                            <a:schemeClr val="dk1"/>
                          </a:solidFill>
                        </a:rPr>
                        <a:t>Brand names:</a:t>
                      </a:r>
                      <a:r>
                        <a:rPr lang="en" sz="1200">
                          <a:solidFill>
                            <a:schemeClr val="dk1"/>
                          </a:solidFill>
                        </a:rPr>
                        <a:t> Ventolin, Proair, Proventil, Accunen etc</a:t>
                      </a:r>
                      <a:endParaRPr sz="1200">
                        <a:solidFill>
                          <a:schemeClr val="dk1"/>
                        </a:solidFill>
                      </a:endParaRPr>
                    </a:p>
                  </a:txBody>
                  <a:tcPr marT="91425" marB="91425" marR="91425" marL="91425">
                    <a:solidFill>
                      <a:srgbClr val="FFFFFF"/>
                    </a:solidFill>
                  </a:tcPr>
                </a:tc>
                <a:tc>
                  <a:txBody>
                    <a:bodyPr/>
                    <a:lstStyle/>
                    <a:p>
                      <a:pPr indent="0" lvl="0" marL="0" rtl="0" algn="l">
                        <a:lnSpc>
                          <a:spcPct val="115000"/>
                        </a:lnSpc>
                        <a:spcBef>
                          <a:spcPts val="0"/>
                        </a:spcBef>
                        <a:spcAft>
                          <a:spcPts val="0"/>
                        </a:spcAft>
                        <a:buNone/>
                      </a:pPr>
                      <a:r>
                        <a:rPr lang="en" sz="1200">
                          <a:solidFill>
                            <a:schemeClr val="dk2"/>
                          </a:solidFill>
                        </a:rPr>
                        <a:t>Excitement, nervousness, Headache,Shakiness, Tremor , Upper respiratory tract infection, rhinitis, bronchospasm, pharyngitis, exacerbation of asthma, Tachycardia, hypertension, chest pain, palpitations, angina pectoris, atrial fibrillation,peripheral vasodilation, supraventricular tachycardia, Shakiness, headache, anxiety, ataxia, depression, drowsiness, rigors, voice, muscle spasm,Agitation,anxiety etc</a:t>
                      </a:r>
                      <a:endParaRPr sz="1200">
                        <a:solidFill>
                          <a:schemeClr val="dk2"/>
                        </a:solidFill>
                      </a:endParaRPr>
                    </a:p>
                    <a:p>
                      <a:pPr indent="0" lvl="0" marL="0" rtl="0" algn="l">
                        <a:spcBef>
                          <a:spcPts val="160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r>
            </a:tbl>
          </a:graphicData>
        </a:graphic>
      </p:graphicFrame>
      <p:pic>
        <p:nvPicPr>
          <p:cNvPr id="87" name="Google Shape;87;p17"/>
          <p:cNvPicPr preferRelativeResize="0"/>
          <p:nvPr/>
        </p:nvPicPr>
        <p:blipFill>
          <a:blip r:embed="rId3">
            <a:alphaModFix/>
          </a:blip>
          <a:stretch>
            <a:fillRect/>
          </a:stretch>
        </p:blipFill>
        <p:spPr>
          <a:xfrm>
            <a:off x="6919850" y="2628975"/>
            <a:ext cx="1952876" cy="1952876"/>
          </a:xfrm>
          <a:prstGeom prst="rect">
            <a:avLst/>
          </a:prstGeom>
          <a:noFill/>
          <a:ln>
            <a:noFill/>
          </a:ln>
        </p:spPr>
      </p:pic>
      <p:pic>
        <p:nvPicPr>
          <p:cNvPr id="88" name="Google Shape;88;p17"/>
          <p:cNvPicPr preferRelativeResize="0"/>
          <p:nvPr/>
        </p:nvPicPr>
        <p:blipFill>
          <a:blip r:embed="rId4">
            <a:alphaModFix/>
          </a:blip>
          <a:stretch>
            <a:fillRect/>
          </a:stretch>
        </p:blipFill>
        <p:spPr>
          <a:xfrm>
            <a:off x="7144525" y="751675"/>
            <a:ext cx="1503550" cy="1503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94" name="Google Shape;94;p18"/>
          <p:cNvGraphicFramePr/>
          <p:nvPr/>
        </p:nvGraphicFramePr>
        <p:xfrm>
          <a:off x="114913" y="462400"/>
          <a:ext cx="3000000" cy="3000000"/>
        </p:xfrm>
        <a:graphic>
          <a:graphicData uri="http://schemas.openxmlformats.org/drawingml/2006/table">
            <a:tbl>
              <a:tblPr>
                <a:noFill/>
                <a:tableStyleId>{E02CEF51-542A-4448-AD03-17C18C3C0F45}</a:tableStyleId>
              </a:tblPr>
              <a:tblGrid>
                <a:gridCol w="2948875"/>
                <a:gridCol w="3882325"/>
                <a:gridCol w="2197875"/>
              </a:tblGrid>
              <a:tr h="2219550">
                <a:tc>
                  <a:txBody>
                    <a:bodyPr/>
                    <a:lstStyle/>
                    <a:p>
                      <a:pPr indent="0" lvl="0" marL="0" rtl="0" algn="l">
                        <a:spcBef>
                          <a:spcPts val="0"/>
                        </a:spcBef>
                        <a:spcAft>
                          <a:spcPts val="0"/>
                        </a:spcAft>
                        <a:buNone/>
                      </a:pPr>
                      <a:r>
                        <a:rPr b="1" lang="en" u="sng"/>
                        <a:t>Sertraline</a:t>
                      </a:r>
                      <a:br>
                        <a:rPr lang="en" sz="1200"/>
                      </a:br>
                      <a:r>
                        <a:rPr b="1" lang="en" sz="1200"/>
                        <a:t>Use:</a:t>
                      </a:r>
                      <a:r>
                        <a:rPr lang="en" sz="1200"/>
                        <a:t> SSRI, depression medicine</a:t>
                      </a:r>
                      <a:br>
                        <a:rPr lang="en" sz="1200"/>
                      </a:br>
                      <a:r>
                        <a:rPr b="1" lang="en" sz="1200"/>
                        <a:t>Brand names:</a:t>
                      </a:r>
                      <a:r>
                        <a:rPr lang="en" sz="1200"/>
                        <a:t>  Zoloft</a:t>
                      </a:r>
                      <a:endParaRPr sz="1200">
                        <a:solidFill>
                          <a:schemeClr val="dk1"/>
                        </a:solidFill>
                        <a:latin typeface="Times New Roman"/>
                        <a:ea typeface="Times New Roman"/>
                        <a:cs typeface="Times New Roman"/>
                        <a:sym typeface="Times New Roman"/>
                      </a:endParaRPr>
                    </a:p>
                  </a:txBody>
                  <a:tcPr marT="91425" marB="91425" marR="91425" marL="91425">
                    <a:solidFill>
                      <a:srgbClr val="FFFFFF"/>
                    </a:solidFill>
                  </a:tcPr>
                </a:tc>
                <a:tc>
                  <a:txBody>
                    <a:bodyPr/>
                    <a:lstStyle/>
                    <a:p>
                      <a:pPr indent="0" lvl="0" marL="0" rtl="0" algn="l">
                        <a:lnSpc>
                          <a:spcPct val="115000"/>
                        </a:lnSpc>
                        <a:spcBef>
                          <a:spcPts val="0"/>
                        </a:spcBef>
                        <a:spcAft>
                          <a:spcPts val="1600"/>
                        </a:spcAft>
                        <a:buNone/>
                      </a:pPr>
                      <a:r>
                        <a:rPr lang="en" sz="1200">
                          <a:solidFill>
                            <a:schemeClr val="dk2"/>
                          </a:solidFill>
                        </a:rPr>
                        <a:t>Decreased libido, weight loss, diabetes mellitus, galactorrhea, Hypercholesterolemia, Hypoglycemia, hypothyroidism, diabetes mellitus,  hyperglycemia, hyperprolactinemia,pancreatitis, coagulation time increased (altered platelet function), leukopenia, pancytopenia, thrombocytopenia, Anaphylaxis etc</a:t>
                      </a:r>
                      <a:endParaRPr sz="1200">
                        <a:solidFill>
                          <a:schemeClr val="dk2"/>
                        </a:solidFill>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r>
              <a:tr h="2233975">
                <a:tc>
                  <a:txBody>
                    <a:bodyPr/>
                    <a:lstStyle/>
                    <a:p>
                      <a:pPr indent="0" lvl="0" marL="0" rtl="0" algn="l">
                        <a:spcBef>
                          <a:spcPts val="0"/>
                        </a:spcBef>
                        <a:spcAft>
                          <a:spcPts val="0"/>
                        </a:spcAft>
                        <a:buNone/>
                      </a:pPr>
                      <a:r>
                        <a:rPr b="1" lang="en" u="sng">
                          <a:solidFill>
                            <a:schemeClr val="dk1"/>
                          </a:solidFill>
                        </a:rPr>
                        <a:t>Warfarin</a:t>
                      </a:r>
                      <a:endParaRPr b="1" u="sng">
                        <a:solidFill>
                          <a:schemeClr val="dk1"/>
                        </a:solidFill>
                      </a:endParaRPr>
                    </a:p>
                    <a:p>
                      <a:pPr indent="0" lvl="0" marL="0" rtl="0" algn="l">
                        <a:spcBef>
                          <a:spcPts val="0"/>
                        </a:spcBef>
                        <a:spcAft>
                          <a:spcPts val="0"/>
                        </a:spcAft>
                        <a:buNone/>
                      </a:pPr>
                      <a:r>
                        <a:rPr b="1" lang="en" sz="1200">
                          <a:solidFill>
                            <a:schemeClr val="dk1"/>
                          </a:solidFill>
                        </a:rPr>
                        <a:t>Use</a:t>
                      </a:r>
                      <a:r>
                        <a:rPr lang="en" sz="1200">
                          <a:solidFill>
                            <a:schemeClr val="dk1"/>
                          </a:solidFill>
                        </a:rPr>
                        <a:t>: blood thinner - prevents blood clots</a:t>
                      </a:r>
                      <a:br>
                        <a:rPr lang="en" sz="1200">
                          <a:solidFill>
                            <a:schemeClr val="dk1"/>
                          </a:solidFill>
                        </a:rPr>
                      </a:br>
                      <a:r>
                        <a:rPr b="1" lang="en" sz="1200">
                          <a:solidFill>
                            <a:schemeClr val="dk1"/>
                          </a:solidFill>
                        </a:rPr>
                        <a:t>Brand names:</a:t>
                      </a:r>
                      <a:r>
                        <a:rPr lang="en" sz="1200">
                          <a:solidFill>
                            <a:schemeClr val="dk1"/>
                          </a:solidFill>
                        </a:rPr>
                        <a:t> </a:t>
                      </a:r>
                      <a:r>
                        <a:rPr lang="en" sz="1200">
                          <a:solidFill>
                            <a:schemeClr val="dk1"/>
                          </a:solidFill>
                        </a:rPr>
                        <a:t>Coumadin</a:t>
                      </a:r>
                      <a:endParaRPr sz="1200">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1600"/>
                        </a:spcAft>
                        <a:buNone/>
                      </a:pPr>
                      <a:r>
                        <a:rPr lang="en" sz="1200">
                          <a:solidFill>
                            <a:schemeClr val="dk2"/>
                          </a:solidFill>
                        </a:rPr>
                        <a:t> Bleeding, Major or minor hemorrhage, Purple-toe syndrome,systemic cholesterol micro- embolism, vasculitis, Alopecia, bullous rash,dermatitis, pruritus, skin necrosis,Urticaria, vascular calcification (calcium uremic arteriolopathy and calciphylaxis) etc</a:t>
                      </a:r>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solidFill>
                      <a:srgbClr val="FFFFFF"/>
                    </a:solidFill>
                  </a:tcPr>
                </a:tc>
              </a:tr>
            </a:tbl>
          </a:graphicData>
        </a:graphic>
      </p:graphicFrame>
      <p:pic>
        <p:nvPicPr>
          <p:cNvPr id="95" name="Google Shape;95;p18"/>
          <p:cNvPicPr preferRelativeResize="0"/>
          <p:nvPr/>
        </p:nvPicPr>
        <p:blipFill rotWithShape="1">
          <a:blip r:embed="rId3">
            <a:alphaModFix/>
          </a:blip>
          <a:srcRect b="0" l="0" r="62295" t="0"/>
          <a:stretch/>
        </p:blipFill>
        <p:spPr>
          <a:xfrm>
            <a:off x="6993800" y="990675"/>
            <a:ext cx="2010166" cy="1067025"/>
          </a:xfrm>
          <a:prstGeom prst="rect">
            <a:avLst/>
          </a:prstGeom>
          <a:noFill/>
          <a:ln>
            <a:noFill/>
          </a:ln>
        </p:spPr>
      </p:pic>
      <p:pic>
        <p:nvPicPr>
          <p:cNvPr id="96" name="Google Shape;96;p18"/>
          <p:cNvPicPr preferRelativeResize="0"/>
          <p:nvPr/>
        </p:nvPicPr>
        <p:blipFill rotWithShape="1">
          <a:blip r:embed="rId4">
            <a:alphaModFix/>
          </a:blip>
          <a:srcRect b="0" l="15212" r="14616" t="0"/>
          <a:stretch/>
        </p:blipFill>
        <p:spPr>
          <a:xfrm>
            <a:off x="7088575" y="2817675"/>
            <a:ext cx="1915398" cy="119894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104975" y="106025"/>
            <a:ext cx="4377900" cy="8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Collecting Tweets</a:t>
            </a:r>
            <a:endParaRPr b="1" u="sng"/>
          </a:p>
        </p:txBody>
      </p:sp>
      <p:sp>
        <p:nvSpPr>
          <p:cNvPr id="102" name="Google Shape;102;p19"/>
          <p:cNvSpPr txBox="1"/>
          <p:nvPr>
            <p:ph idx="1" type="body"/>
          </p:nvPr>
        </p:nvSpPr>
        <p:spPr>
          <a:xfrm>
            <a:off x="94500" y="783775"/>
            <a:ext cx="8955000" cy="15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00"/>
                </a:solidFill>
                <a:latin typeface="Times New Roman"/>
                <a:ea typeface="Times New Roman"/>
                <a:cs typeface="Times New Roman"/>
                <a:sym typeface="Times New Roman"/>
              </a:rPr>
              <a:t>Function used-</a:t>
            </a:r>
            <a:r>
              <a:rPr lang="en" sz="1600">
                <a:solidFill>
                  <a:srgbClr val="000000"/>
                </a:solidFill>
                <a:latin typeface="Times New Roman"/>
                <a:ea typeface="Times New Roman"/>
                <a:cs typeface="Times New Roman"/>
                <a:sym typeface="Times New Roman"/>
              </a:rPr>
              <a:t> getoldtweets (GOT3)</a:t>
            </a:r>
            <a:br>
              <a:rPr lang="en" sz="1600">
                <a:solidFill>
                  <a:srgbClr val="000000"/>
                </a:solidFill>
                <a:latin typeface="Times New Roman"/>
                <a:ea typeface="Times New Roman"/>
                <a:cs typeface="Times New Roman"/>
                <a:sym typeface="Times New Roman"/>
              </a:rPr>
            </a:br>
            <a:r>
              <a:rPr b="1" lang="en" sz="1600">
                <a:solidFill>
                  <a:srgbClr val="000000"/>
                </a:solidFill>
                <a:latin typeface="Times New Roman"/>
                <a:ea typeface="Times New Roman"/>
                <a:cs typeface="Times New Roman"/>
                <a:sym typeface="Times New Roman"/>
              </a:rPr>
              <a:t>Query</a:t>
            </a:r>
            <a:r>
              <a:rPr b="1" lang="en" sz="1600">
                <a:solidFill>
                  <a:srgbClr val="000000"/>
                </a:solidFill>
                <a:latin typeface="Times New Roman"/>
                <a:ea typeface="Times New Roman"/>
                <a:cs typeface="Times New Roman"/>
                <a:sym typeface="Times New Roman"/>
              </a:rPr>
              <a:t> Parameters- </a:t>
            </a:r>
            <a:r>
              <a:rPr lang="en" sz="1600">
                <a:solidFill>
                  <a:srgbClr val="000000"/>
                </a:solidFill>
                <a:latin typeface="Times New Roman"/>
                <a:ea typeface="Times New Roman"/>
                <a:cs typeface="Times New Roman"/>
                <a:sym typeface="Times New Roman"/>
              </a:rPr>
              <a:t>Search based on: Drug name OR common name OR brand names, </a:t>
            </a:r>
            <a:br>
              <a:rPr lang="en" sz="1600">
                <a:solidFill>
                  <a:srgbClr val="000000"/>
                </a:solidFill>
                <a:latin typeface="Times New Roman"/>
                <a:ea typeface="Times New Roman"/>
                <a:cs typeface="Times New Roman"/>
                <a:sym typeface="Times New Roman"/>
              </a:rPr>
            </a:br>
            <a:r>
              <a:rPr lang="en" sz="1600">
                <a:solidFill>
                  <a:srgbClr val="000000"/>
                </a:solidFill>
                <a:latin typeface="Times New Roman"/>
                <a:ea typeface="Times New Roman"/>
                <a:cs typeface="Times New Roman"/>
                <a:sym typeface="Times New Roman"/>
              </a:rPr>
              <a:t>			     - Duration of tweets: </a:t>
            </a:r>
            <a:r>
              <a:rPr lang="en" sz="1400">
                <a:solidFill>
                  <a:schemeClr val="dk1"/>
                </a:solidFill>
              </a:rPr>
              <a:t>May 2017 to Feb 2020</a:t>
            </a:r>
            <a:br>
              <a:rPr lang="en" sz="1600">
                <a:solidFill>
                  <a:srgbClr val="000000"/>
                </a:solidFill>
                <a:latin typeface="Times New Roman"/>
                <a:ea typeface="Times New Roman"/>
                <a:cs typeface="Times New Roman"/>
                <a:sym typeface="Times New Roman"/>
              </a:rPr>
            </a:br>
            <a:r>
              <a:rPr lang="en" sz="1600">
                <a:solidFill>
                  <a:srgbClr val="000000"/>
                </a:solidFill>
                <a:latin typeface="Times New Roman"/>
                <a:ea typeface="Times New Roman"/>
                <a:cs typeface="Times New Roman"/>
                <a:sym typeface="Times New Roman"/>
              </a:rPr>
              <a:t>                                - Language: English</a:t>
            </a:r>
            <a:br>
              <a:rPr lang="en">
                <a:solidFill>
                  <a:srgbClr val="000000"/>
                </a:solidFill>
                <a:latin typeface="Times New Roman"/>
                <a:ea typeface="Times New Roman"/>
                <a:cs typeface="Times New Roman"/>
                <a:sym typeface="Times New Roman"/>
              </a:rPr>
            </a:br>
            <a:br>
              <a:rPr lang="en"/>
            </a:br>
            <a:br>
              <a:rPr lang="en"/>
            </a:br>
            <a:endParaRPr/>
          </a:p>
          <a:p>
            <a:pPr indent="0" lvl="0" marL="0" rtl="0" algn="ctr">
              <a:spcBef>
                <a:spcPts val="1600"/>
              </a:spcBef>
              <a:spcAft>
                <a:spcPts val="1600"/>
              </a:spcAft>
              <a:buNone/>
            </a:pPr>
            <a:r>
              <a:t/>
            </a:r>
            <a:endParaRPr/>
          </a:p>
        </p:txBody>
      </p:sp>
      <p:sp>
        <p:nvSpPr>
          <p:cNvPr id="103" name="Google Shape;103;p19"/>
          <p:cNvSpPr txBox="1"/>
          <p:nvPr/>
        </p:nvSpPr>
        <p:spPr>
          <a:xfrm>
            <a:off x="1411800" y="4478250"/>
            <a:ext cx="36345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t>Snapshot for tweets related to Albuterol</a:t>
            </a:r>
            <a:endParaRPr u="sng"/>
          </a:p>
        </p:txBody>
      </p:sp>
      <p:sp>
        <p:nvSpPr>
          <p:cNvPr id="104" name="Google Shape;104;p19"/>
          <p:cNvSpPr txBox="1"/>
          <p:nvPr/>
        </p:nvSpPr>
        <p:spPr>
          <a:xfrm>
            <a:off x="6248775" y="4410950"/>
            <a:ext cx="25818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t>Frequency of tweets per drug</a:t>
            </a:r>
            <a:endParaRPr u="sng"/>
          </a:p>
        </p:txBody>
      </p:sp>
      <p:pic>
        <p:nvPicPr>
          <p:cNvPr id="105" name="Google Shape;105;p19"/>
          <p:cNvPicPr preferRelativeResize="0"/>
          <p:nvPr/>
        </p:nvPicPr>
        <p:blipFill rotWithShape="1">
          <a:blip r:embed="rId3">
            <a:alphaModFix/>
          </a:blip>
          <a:srcRect b="34710" l="34835" r="34835" t="34710"/>
          <a:stretch/>
        </p:blipFill>
        <p:spPr>
          <a:xfrm>
            <a:off x="7863200" y="0"/>
            <a:ext cx="1280799" cy="1291299"/>
          </a:xfrm>
          <a:prstGeom prst="rect">
            <a:avLst/>
          </a:prstGeom>
          <a:noFill/>
          <a:ln>
            <a:noFill/>
          </a:ln>
        </p:spPr>
      </p:pic>
      <p:pic>
        <p:nvPicPr>
          <p:cNvPr id="106" name="Google Shape;106;p19"/>
          <p:cNvPicPr preferRelativeResize="0"/>
          <p:nvPr/>
        </p:nvPicPr>
        <p:blipFill>
          <a:blip r:embed="rId4">
            <a:alphaModFix/>
          </a:blip>
          <a:stretch>
            <a:fillRect/>
          </a:stretch>
        </p:blipFill>
        <p:spPr>
          <a:xfrm>
            <a:off x="6248774" y="2440675"/>
            <a:ext cx="2397043" cy="1885175"/>
          </a:xfrm>
          <a:prstGeom prst="rect">
            <a:avLst/>
          </a:prstGeom>
          <a:noFill/>
          <a:ln>
            <a:noFill/>
          </a:ln>
        </p:spPr>
      </p:pic>
      <p:pic>
        <p:nvPicPr>
          <p:cNvPr id="107" name="Google Shape;107;p19"/>
          <p:cNvPicPr preferRelativeResize="0"/>
          <p:nvPr/>
        </p:nvPicPr>
        <p:blipFill>
          <a:blip r:embed="rId5">
            <a:alphaModFix/>
          </a:blip>
          <a:stretch>
            <a:fillRect/>
          </a:stretch>
        </p:blipFill>
        <p:spPr>
          <a:xfrm>
            <a:off x="104975" y="2443863"/>
            <a:ext cx="5851598" cy="18788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170250" y="186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Filtering Organizational Tweets</a:t>
            </a:r>
            <a:endParaRPr u="sng"/>
          </a:p>
        </p:txBody>
      </p:sp>
      <p:sp>
        <p:nvSpPr>
          <p:cNvPr id="113" name="Google Shape;113;p20"/>
          <p:cNvSpPr txBox="1"/>
          <p:nvPr>
            <p:ph idx="1" type="body"/>
          </p:nvPr>
        </p:nvSpPr>
        <p:spPr>
          <a:xfrm>
            <a:off x="311700" y="759525"/>
            <a:ext cx="8650200" cy="1250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Identifying personal tweets t</a:t>
            </a:r>
            <a:r>
              <a:rPr lang="en" sz="1600"/>
              <a:t>o filter organizational tweets</a:t>
            </a:r>
            <a:endParaRPr sz="1600"/>
          </a:p>
          <a:p>
            <a:pPr indent="-330200" lvl="0" marL="457200" rtl="0" algn="l">
              <a:spcBef>
                <a:spcPts val="0"/>
              </a:spcBef>
              <a:spcAft>
                <a:spcPts val="0"/>
              </a:spcAft>
              <a:buSzPts val="1600"/>
              <a:buChar char="-"/>
            </a:pPr>
            <a:r>
              <a:rPr lang="en" sz="1600"/>
              <a:t>Collected personal-pronoun words from: </a:t>
            </a:r>
            <a:r>
              <a:rPr lang="en" sz="1600" u="sng">
                <a:solidFill>
                  <a:schemeClr val="hlink"/>
                </a:solidFill>
                <a:hlinkClick r:id="rId3"/>
              </a:rPr>
              <a:t>https://www.kovcomp.co.uk/wordstat/LIWC.html</a:t>
            </a:r>
            <a:r>
              <a:rPr lang="en" sz="1600"/>
              <a:t> </a:t>
            </a:r>
            <a:endParaRPr sz="1600"/>
          </a:p>
          <a:p>
            <a:pPr indent="-330200" lvl="0" marL="457200" rtl="0" algn="l">
              <a:spcBef>
                <a:spcPts val="0"/>
              </a:spcBef>
              <a:spcAft>
                <a:spcPts val="0"/>
              </a:spcAft>
              <a:buSzPts val="1600"/>
              <a:buChar char="-"/>
            </a:pPr>
            <a:r>
              <a:rPr lang="en" sz="1600"/>
              <a:t>Lower-cased the tweets, tokenized and lemmatized to clean the dataset</a:t>
            </a:r>
            <a:endParaRPr sz="1600"/>
          </a:p>
          <a:p>
            <a:pPr indent="-330200" lvl="0" marL="457200" rtl="0" algn="l">
              <a:spcBef>
                <a:spcPts val="0"/>
              </a:spcBef>
              <a:spcAft>
                <a:spcPts val="0"/>
              </a:spcAft>
              <a:buSzPts val="1600"/>
              <a:buChar char="-"/>
            </a:pPr>
            <a:r>
              <a:rPr lang="en" sz="1600"/>
              <a:t>Extracted the tweets which contained these words Flagged as ‘1’ in the dataset</a:t>
            </a:r>
            <a:endParaRPr sz="1600"/>
          </a:p>
        </p:txBody>
      </p:sp>
      <p:pic>
        <p:nvPicPr>
          <p:cNvPr id="114" name="Google Shape;114;p20"/>
          <p:cNvPicPr preferRelativeResize="0"/>
          <p:nvPr/>
        </p:nvPicPr>
        <p:blipFill>
          <a:blip r:embed="rId4">
            <a:alphaModFix/>
          </a:blip>
          <a:stretch>
            <a:fillRect/>
          </a:stretch>
        </p:blipFill>
        <p:spPr>
          <a:xfrm>
            <a:off x="1825900" y="2010225"/>
            <a:ext cx="5209302" cy="2912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794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Pre-Processing of Tweets</a:t>
            </a:r>
            <a:endParaRPr u="sng"/>
          </a:p>
        </p:txBody>
      </p:sp>
      <p:sp>
        <p:nvSpPr>
          <p:cNvPr id="120" name="Google Shape;120;p21"/>
          <p:cNvSpPr txBox="1"/>
          <p:nvPr>
            <p:ph idx="1" type="body"/>
          </p:nvPr>
        </p:nvSpPr>
        <p:spPr>
          <a:xfrm>
            <a:off x="387625" y="11999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Converting the original tweet string to a processed tweet string by applying the following operations:</a:t>
            </a:r>
            <a:endParaRPr/>
          </a:p>
          <a:p>
            <a:pPr indent="-330200" lvl="1" marL="914400" rtl="0" algn="l">
              <a:spcBef>
                <a:spcPts val="1600"/>
              </a:spcBef>
              <a:spcAft>
                <a:spcPts val="0"/>
              </a:spcAft>
              <a:buSzPts val="1600"/>
              <a:buChar char="-"/>
            </a:pPr>
            <a:r>
              <a:rPr b="1" lang="en" sz="1600"/>
              <a:t>Tokenize </a:t>
            </a:r>
            <a:r>
              <a:rPr lang="en" sz="1600"/>
              <a:t>each word per string,</a:t>
            </a:r>
            <a:endParaRPr sz="1600"/>
          </a:p>
          <a:p>
            <a:pPr indent="-330200" lvl="1" marL="914400" rtl="0" algn="l">
              <a:spcBef>
                <a:spcPts val="0"/>
              </a:spcBef>
              <a:spcAft>
                <a:spcPts val="0"/>
              </a:spcAft>
              <a:buSzPts val="1600"/>
              <a:buChar char="-"/>
            </a:pPr>
            <a:r>
              <a:rPr lang="en" sz="1600"/>
              <a:t>Convert to </a:t>
            </a:r>
            <a:r>
              <a:rPr b="1" lang="en" sz="1600"/>
              <a:t>lower-case</a:t>
            </a:r>
            <a:r>
              <a:rPr lang="en" sz="1600"/>
              <a:t>,</a:t>
            </a:r>
            <a:endParaRPr sz="1600"/>
          </a:p>
          <a:p>
            <a:pPr indent="-330200" lvl="1" marL="914400" rtl="0" algn="l">
              <a:spcBef>
                <a:spcPts val="0"/>
              </a:spcBef>
              <a:spcAft>
                <a:spcPts val="0"/>
              </a:spcAft>
              <a:buSzPts val="1600"/>
              <a:buChar char="-"/>
            </a:pPr>
            <a:r>
              <a:rPr lang="en" sz="1600"/>
              <a:t>Remove the </a:t>
            </a:r>
            <a:r>
              <a:rPr b="1" lang="en" sz="1600"/>
              <a:t>hashtags</a:t>
            </a:r>
            <a:r>
              <a:rPr lang="en" sz="1600"/>
              <a:t>,</a:t>
            </a:r>
            <a:endParaRPr sz="1600"/>
          </a:p>
          <a:p>
            <a:pPr indent="-330200" lvl="1" marL="914400" rtl="0" algn="l">
              <a:spcBef>
                <a:spcPts val="0"/>
              </a:spcBef>
              <a:spcAft>
                <a:spcPts val="0"/>
              </a:spcAft>
              <a:buSzPts val="1600"/>
              <a:buChar char="-"/>
            </a:pPr>
            <a:r>
              <a:rPr lang="en" sz="1600"/>
              <a:t>Strip the </a:t>
            </a:r>
            <a:r>
              <a:rPr b="1" lang="en" sz="1600"/>
              <a:t>punctuation</a:t>
            </a:r>
            <a:r>
              <a:rPr lang="en" sz="1600"/>
              <a:t>,</a:t>
            </a:r>
            <a:endParaRPr sz="1600"/>
          </a:p>
          <a:p>
            <a:pPr indent="-330200" lvl="1" marL="914400" rtl="0" algn="l">
              <a:spcBef>
                <a:spcPts val="0"/>
              </a:spcBef>
              <a:spcAft>
                <a:spcPts val="0"/>
              </a:spcAft>
              <a:buSzPts val="1600"/>
              <a:buChar char="-"/>
            </a:pPr>
            <a:r>
              <a:rPr lang="en" sz="1600"/>
              <a:t>Remove </a:t>
            </a:r>
            <a:r>
              <a:rPr b="1" lang="en" sz="1600"/>
              <a:t>double-spacing</a:t>
            </a:r>
            <a:r>
              <a:rPr lang="en" sz="1600"/>
              <a:t> (if any),</a:t>
            </a:r>
            <a:endParaRPr sz="1600"/>
          </a:p>
          <a:p>
            <a:pPr indent="-330200" lvl="1" marL="914400" rtl="0" algn="l">
              <a:spcBef>
                <a:spcPts val="0"/>
              </a:spcBef>
              <a:spcAft>
                <a:spcPts val="0"/>
              </a:spcAft>
              <a:buSzPts val="1600"/>
              <a:buChar char="-"/>
            </a:pPr>
            <a:r>
              <a:rPr lang="en" sz="1600"/>
              <a:t>Remove </a:t>
            </a:r>
            <a:r>
              <a:rPr b="1" lang="en" sz="1600"/>
              <a:t>stop-words</a:t>
            </a:r>
            <a:r>
              <a:rPr lang="en" sz="1600"/>
              <a:t>,</a:t>
            </a:r>
            <a:endParaRPr sz="1600"/>
          </a:p>
          <a:p>
            <a:pPr indent="-330200" lvl="1" marL="914400" rtl="0" algn="l">
              <a:spcBef>
                <a:spcPts val="0"/>
              </a:spcBef>
              <a:spcAft>
                <a:spcPts val="0"/>
              </a:spcAft>
              <a:buSzPts val="1600"/>
              <a:buChar char="-"/>
            </a:pPr>
            <a:r>
              <a:rPr b="1" lang="en" sz="1600"/>
              <a:t>Fix-word length</a:t>
            </a:r>
            <a:r>
              <a:rPr lang="en" sz="1600"/>
              <a:t>,</a:t>
            </a:r>
            <a:endParaRPr sz="1600"/>
          </a:p>
          <a:p>
            <a:pPr indent="-330200" lvl="1" marL="914400" rtl="0" algn="l">
              <a:spcBef>
                <a:spcPts val="0"/>
              </a:spcBef>
              <a:spcAft>
                <a:spcPts val="0"/>
              </a:spcAft>
              <a:buSzPts val="1600"/>
              <a:buChar char="-"/>
            </a:pPr>
            <a:r>
              <a:rPr b="1" lang="en" sz="1600"/>
              <a:t>Join </a:t>
            </a:r>
            <a:r>
              <a:rPr lang="en" sz="1600"/>
              <a:t>processed tokens to processed string</a:t>
            </a:r>
            <a:endParaRPr/>
          </a:p>
          <a:p>
            <a:pPr indent="0" lvl="0" marL="457200" rtl="0" algn="l">
              <a:spcBef>
                <a:spcPts val="1600"/>
              </a:spcBef>
              <a:spcAft>
                <a:spcPts val="1600"/>
              </a:spcAft>
              <a:buNone/>
            </a:pPr>
            <a:r>
              <a:t/>
            </a:r>
            <a:endParaRPr/>
          </a:p>
        </p:txBody>
      </p:sp>
      <p:pic>
        <p:nvPicPr>
          <p:cNvPr id="121" name="Google Shape;121;p21"/>
          <p:cNvPicPr preferRelativeResize="0"/>
          <p:nvPr/>
        </p:nvPicPr>
        <p:blipFill>
          <a:blip r:embed="rId3">
            <a:alphaModFix/>
          </a:blip>
          <a:stretch>
            <a:fillRect/>
          </a:stretch>
        </p:blipFill>
        <p:spPr>
          <a:xfrm>
            <a:off x="6549475" y="2655450"/>
            <a:ext cx="2284100" cy="2284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